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6477000" cy="10795000"/>
  <p:notesSz cx="6858000" cy="9144000"/>
  <p:embeddedFontLst>
    <p:embeddedFont>
      <p:font typeface="Open Sauce Light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94" autoAdjust="0"/>
  </p:normalViewPr>
  <p:slideViewPr>
    <p:cSldViewPr>
      <p:cViewPr varScale="1">
        <p:scale>
          <a:sx n="70" d="100"/>
          <a:sy n="70" d="100"/>
        </p:scale>
        <p:origin x="337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484286" cy="3293903"/>
            <a:chOff x="-72256" y="0"/>
            <a:chExt cx="3847346" cy="1926346"/>
          </a:xfrm>
        </p:grpSpPr>
        <p:sp>
          <p:nvSpPr>
            <p:cNvPr id="3" name="Freeform 3"/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3414603"/>
            <a:ext cx="6489729" cy="388572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57200" y="8216900"/>
            <a:ext cx="5562599" cy="737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42"/>
              </a:lnSpc>
            </a:pPr>
            <a:r>
              <a:rPr lang="en-US" sz="2530" b="1" dirty="0">
                <a:solidFill>
                  <a:srgbClr val="000000"/>
                </a:solidFill>
                <a:latin typeface="+mj-lt"/>
              </a:rPr>
              <a:t>SIMULAÇÃO DE FINANCIAMENTO</a:t>
            </a:r>
          </a:p>
          <a:p>
            <a:pPr algn="ctr">
              <a:lnSpc>
                <a:spcPts val="2342"/>
              </a:lnSpc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+mj-lt"/>
              </a:rPr>
              <a:t>PARA AQUISIÇÃO DE TERRENO E CONSTRUÇÃO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181" y="9073676"/>
            <a:ext cx="5339367" cy="291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b="1" dirty="0">
                <a:solidFill>
                  <a:srgbClr val="000000"/>
                </a:solidFill>
                <a:latin typeface="+mj-lt"/>
              </a:rPr>
              <a:t>Janeiro 2026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6DBD779-1C50-DF35-BDA2-0A779859F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019657" y="515313"/>
            <a:ext cx="4450414" cy="22632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03140" y="3424495"/>
            <a:ext cx="5273720" cy="3044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 sz="1400" dirty="0" err="1">
                <a:solidFill>
                  <a:srgbClr val="000000"/>
                </a:solidFill>
              </a:rPr>
              <a:t>Obrigado</a:t>
            </a:r>
            <a:r>
              <a:rPr lang="en-US" sz="1400" dirty="0">
                <a:solidFill>
                  <a:srgbClr val="000000"/>
                </a:solidFill>
              </a:rPr>
              <a:t> pela </a:t>
            </a:r>
            <a:r>
              <a:rPr lang="en-US" sz="1400" dirty="0" err="1">
                <a:solidFill>
                  <a:srgbClr val="000000"/>
                </a:solidFill>
              </a:rPr>
              <a:t>confiança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em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nosso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trabalho</a:t>
            </a:r>
            <a:r>
              <a:rPr lang="en-US" sz="1400" dirty="0">
                <a:solidFill>
                  <a:srgbClr val="000000"/>
                </a:solidFill>
              </a:rPr>
              <a:t>!</a:t>
            </a:r>
          </a:p>
          <a:p>
            <a:pPr>
              <a:lnSpc>
                <a:spcPts val="1680"/>
              </a:lnSpc>
            </a:pPr>
            <a:endParaRPr lang="en-US" sz="1400" dirty="0">
              <a:solidFill>
                <a:srgbClr val="000000"/>
              </a:solidFill>
            </a:endParaRPr>
          </a:p>
          <a:p>
            <a:pPr>
              <a:lnSpc>
                <a:spcPts val="1680"/>
              </a:lnSpc>
            </a:pPr>
            <a:r>
              <a:rPr lang="en-US" sz="1400" dirty="0" err="1">
                <a:solidFill>
                  <a:srgbClr val="000000"/>
                </a:solidFill>
              </a:rPr>
              <a:t>Somos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especialistas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na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modalidade</a:t>
            </a:r>
            <a:r>
              <a:rPr lang="en-US" sz="1400" dirty="0">
                <a:solidFill>
                  <a:srgbClr val="000000"/>
                </a:solidFill>
              </a:rPr>
              <a:t> de </a:t>
            </a:r>
            <a:r>
              <a:rPr lang="en-US" sz="1400" dirty="0" err="1">
                <a:solidFill>
                  <a:srgbClr val="000000"/>
                </a:solidFill>
              </a:rPr>
              <a:t>Aquisição</a:t>
            </a:r>
            <a:r>
              <a:rPr lang="en-US" sz="1400" dirty="0">
                <a:solidFill>
                  <a:srgbClr val="000000"/>
                </a:solidFill>
              </a:rPr>
              <a:t> de </a:t>
            </a:r>
            <a:r>
              <a:rPr lang="en-US" sz="1400" dirty="0" err="1">
                <a:solidFill>
                  <a:srgbClr val="000000"/>
                </a:solidFill>
              </a:rPr>
              <a:t>Terreno</a:t>
            </a:r>
            <a:r>
              <a:rPr lang="en-US" sz="1400" dirty="0">
                <a:solidFill>
                  <a:srgbClr val="000000"/>
                </a:solidFill>
              </a:rPr>
              <a:t> e </a:t>
            </a:r>
            <a:r>
              <a:rPr lang="en-US" sz="1400" dirty="0" err="1">
                <a:solidFill>
                  <a:srgbClr val="000000"/>
                </a:solidFill>
              </a:rPr>
              <a:t>Construção</a:t>
            </a:r>
            <a:r>
              <a:rPr lang="en-US" sz="1400" dirty="0">
                <a:solidFill>
                  <a:srgbClr val="000000"/>
                </a:solidFill>
              </a:rPr>
              <a:t> da Caixa. </a:t>
            </a:r>
            <a:r>
              <a:rPr lang="en-US" sz="1400" dirty="0" err="1">
                <a:solidFill>
                  <a:srgbClr val="000000"/>
                </a:solidFill>
              </a:rPr>
              <a:t>Fazemos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toda</a:t>
            </a:r>
            <a:r>
              <a:rPr lang="en-US" sz="1400" dirty="0">
                <a:solidFill>
                  <a:srgbClr val="000000"/>
                </a:solidFill>
              </a:rPr>
              <a:t> a </a:t>
            </a:r>
            <a:r>
              <a:rPr lang="en-US" sz="1400" dirty="0" err="1">
                <a:solidFill>
                  <a:srgbClr val="000000"/>
                </a:solidFill>
              </a:rPr>
              <a:t>assessoria</a:t>
            </a:r>
            <a:r>
              <a:rPr lang="en-US" sz="1400" dirty="0">
                <a:solidFill>
                  <a:srgbClr val="000000"/>
                </a:solidFill>
              </a:rPr>
              <a:t> de </a:t>
            </a:r>
            <a:r>
              <a:rPr lang="en-US" sz="1400" dirty="0" err="1">
                <a:solidFill>
                  <a:srgbClr val="000000"/>
                </a:solidFill>
              </a:rPr>
              <a:t>documentação</a:t>
            </a:r>
            <a:r>
              <a:rPr lang="en-US" sz="1400" dirty="0">
                <a:solidFill>
                  <a:srgbClr val="000000"/>
                </a:solidFill>
              </a:rPr>
              <a:t>, </a:t>
            </a:r>
            <a:r>
              <a:rPr lang="en-US" sz="1400" dirty="0" err="1">
                <a:solidFill>
                  <a:srgbClr val="000000"/>
                </a:solidFill>
              </a:rPr>
              <a:t>projetos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estruturais</a:t>
            </a:r>
            <a:r>
              <a:rPr lang="en-US" sz="1400" dirty="0">
                <a:solidFill>
                  <a:srgbClr val="000000"/>
                </a:solidFill>
              </a:rPr>
              <a:t> e </a:t>
            </a:r>
            <a:r>
              <a:rPr lang="en-US" sz="1400" dirty="0" err="1">
                <a:solidFill>
                  <a:srgbClr val="000000"/>
                </a:solidFill>
              </a:rPr>
              <a:t>demais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projetos</a:t>
            </a:r>
            <a:r>
              <a:rPr lang="en-US" sz="1400" dirty="0">
                <a:solidFill>
                  <a:srgbClr val="000000"/>
                </a:solidFill>
              </a:rPr>
              <a:t>, </a:t>
            </a:r>
            <a:r>
              <a:rPr lang="en-US" sz="1400" dirty="0" err="1">
                <a:solidFill>
                  <a:srgbClr val="000000"/>
                </a:solidFill>
              </a:rPr>
              <a:t>toda</a:t>
            </a:r>
            <a:r>
              <a:rPr lang="en-US" sz="1400" dirty="0">
                <a:solidFill>
                  <a:srgbClr val="000000"/>
                </a:solidFill>
              </a:rPr>
              <a:t> a </a:t>
            </a:r>
            <a:r>
              <a:rPr lang="en-US" sz="1400" dirty="0" err="1">
                <a:solidFill>
                  <a:srgbClr val="000000"/>
                </a:solidFill>
              </a:rPr>
              <a:t>parte</a:t>
            </a:r>
            <a:r>
              <a:rPr lang="en-US" sz="1400" dirty="0">
                <a:solidFill>
                  <a:srgbClr val="000000"/>
                </a:solidFill>
              </a:rPr>
              <a:t> de </a:t>
            </a:r>
            <a:r>
              <a:rPr lang="en-US" sz="1400" dirty="0" err="1">
                <a:solidFill>
                  <a:srgbClr val="000000"/>
                </a:solidFill>
              </a:rPr>
              <a:t>documentação</a:t>
            </a:r>
            <a:r>
              <a:rPr lang="en-US" sz="1400" dirty="0">
                <a:solidFill>
                  <a:srgbClr val="000000"/>
                </a:solidFill>
              </a:rPr>
              <a:t>, da </a:t>
            </a:r>
            <a:r>
              <a:rPr lang="en-US" sz="1400" dirty="0" err="1">
                <a:solidFill>
                  <a:srgbClr val="000000"/>
                </a:solidFill>
              </a:rPr>
              <a:t>aprovação</a:t>
            </a:r>
            <a:r>
              <a:rPr lang="en-US" sz="1400" dirty="0">
                <a:solidFill>
                  <a:srgbClr val="000000"/>
                </a:solidFill>
              </a:rPr>
              <a:t> do </a:t>
            </a:r>
            <a:r>
              <a:rPr lang="en-US" sz="1400" dirty="0" err="1">
                <a:solidFill>
                  <a:srgbClr val="000000"/>
                </a:solidFill>
              </a:rPr>
              <a:t>crédito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à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averbação</a:t>
            </a:r>
            <a:r>
              <a:rPr lang="en-US" sz="1400" dirty="0">
                <a:solidFill>
                  <a:srgbClr val="000000"/>
                </a:solidFill>
              </a:rPr>
              <a:t>.</a:t>
            </a: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endParaRPr lang="en-US" sz="1400" dirty="0">
              <a:solidFill>
                <a:srgbClr val="000000"/>
              </a:solidFill>
            </a:endParaRPr>
          </a:p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sz="1400" u="none" dirty="0" err="1">
                <a:solidFill>
                  <a:srgbClr val="000000"/>
                </a:solidFill>
              </a:rPr>
              <a:t>Nosso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maior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compromisso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é</a:t>
            </a:r>
            <a:r>
              <a:rPr lang="en-US" sz="1400" u="none" dirty="0">
                <a:solidFill>
                  <a:srgbClr val="000000"/>
                </a:solidFill>
              </a:rPr>
              <a:t> com a </a:t>
            </a:r>
            <a:r>
              <a:rPr lang="en-US" sz="1400" u="none" dirty="0" err="1">
                <a:solidFill>
                  <a:srgbClr val="000000"/>
                </a:solidFill>
              </a:rPr>
              <a:t>realização</a:t>
            </a:r>
            <a:r>
              <a:rPr lang="en-US" sz="1400" u="none" dirty="0">
                <a:solidFill>
                  <a:srgbClr val="000000"/>
                </a:solidFill>
              </a:rPr>
              <a:t> do </a:t>
            </a:r>
            <a:r>
              <a:rPr lang="en-US" sz="1400" u="none" dirty="0" err="1">
                <a:solidFill>
                  <a:srgbClr val="000000"/>
                </a:solidFill>
              </a:rPr>
              <a:t>seu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sonho</a:t>
            </a:r>
            <a:r>
              <a:rPr lang="en-US" sz="1400" u="none" dirty="0">
                <a:solidFill>
                  <a:srgbClr val="000000"/>
                </a:solidFill>
              </a:rPr>
              <a:t>!</a:t>
            </a:r>
          </a:p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endParaRPr lang="en-US" sz="1400" u="none" dirty="0">
              <a:solidFill>
                <a:srgbClr val="000000"/>
              </a:solidFill>
            </a:endParaRP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400" u="none" dirty="0">
                <a:solidFill>
                  <a:srgbClr val="000000"/>
                </a:solidFill>
              </a:rPr>
              <a:t>Nesta </a:t>
            </a:r>
            <a:r>
              <a:rPr lang="en-US" sz="1400" u="none" dirty="0" err="1">
                <a:solidFill>
                  <a:srgbClr val="000000"/>
                </a:solidFill>
              </a:rPr>
              <a:t>simulação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apresentamos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uma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proposta</a:t>
            </a:r>
            <a:r>
              <a:rPr lang="en-US" sz="1400" u="none" dirty="0">
                <a:solidFill>
                  <a:srgbClr val="000000"/>
                </a:solidFill>
              </a:rPr>
              <a:t> de </a:t>
            </a:r>
            <a:r>
              <a:rPr lang="en-US" sz="1400" u="none" dirty="0" err="1">
                <a:solidFill>
                  <a:srgbClr val="000000"/>
                </a:solidFill>
              </a:rPr>
              <a:t>viabilidade</a:t>
            </a:r>
            <a:r>
              <a:rPr lang="en-US" sz="1400" u="none" dirty="0">
                <a:solidFill>
                  <a:srgbClr val="000000"/>
                </a:solidFill>
              </a:rPr>
              <a:t> para o </a:t>
            </a:r>
            <a:r>
              <a:rPr lang="en-US" sz="1400" u="none" dirty="0" err="1">
                <a:solidFill>
                  <a:srgbClr val="000000"/>
                </a:solidFill>
              </a:rPr>
              <a:t>financiamento</a:t>
            </a:r>
            <a:r>
              <a:rPr lang="en-US" sz="1400" u="none" dirty="0">
                <a:solidFill>
                  <a:srgbClr val="000000"/>
                </a:solidFill>
              </a:rPr>
              <a:t> da </a:t>
            </a:r>
            <a:r>
              <a:rPr lang="en-US" sz="1400" u="none" dirty="0" err="1">
                <a:solidFill>
                  <a:srgbClr val="000000"/>
                </a:solidFill>
              </a:rPr>
              <a:t>construção</a:t>
            </a:r>
            <a:r>
              <a:rPr lang="en-US" sz="1400" u="none" dirty="0">
                <a:solidFill>
                  <a:srgbClr val="000000"/>
                </a:solidFill>
              </a:rPr>
              <a:t> da </a:t>
            </a:r>
            <a:r>
              <a:rPr lang="en-US" sz="1400" u="none" dirty="0" err="1">
                <a:solidFill>
                  <a:srgbClr val="000000"/>
                </a:solidFill>
              </a:rPr>
              <a:t>sua</a:t>
            </a:r>
            <a:r>
              <a:rPr lang="en-US" sz="1400" u="none" dirty="0">
                <a:solidFill>
                  <a:srgbClr val="000000"/>
                </a:solidFill>
              </a:rPr>
              <a:t> casa. </a:t>
            </a:r>
            <a:r>
              <a:rPr lang="en-US" sz="1400" u="none" dirty="0" err="1">
                <a:solidFill>
                  <a:srgbClr val="000000"/>
                </a:solidFill>
              </a:rPr>
              <a:t>Esta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é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apenas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uma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apresentação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prévia</a:t>
            </a:r>
            <a:r>
              <a:rPr lang="en-US" sz="1400" u="none" dirty="0">
                <a:solidFill>
                  <a:srgbClr val="000000"/>
                </a:solidFill>
              </a:rPr>
              <a:t> para que </a:t>
            </a:r>
            <a:r>
              <a:rPr lang="en-US" sz="1400" u="none" dirty="0" err="1">
                <a:solidFill>
                  <a:srgbClr val="000000"/>
                </a:solidFill>
              </a:rPr>
              <a:t>você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possa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ter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uma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noção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melhor</a:t>
            </a:r>
            <a:r>
              <a:rPr lang="en-US" sz="1400" u="none" dirty="0">
                <a:solidFill>
                  <a:srgbClr val="000000"/>
                </a:solidFill>
              </a:rPr>
              <a:t> do </a:t>
            </a:r>
            <a:r>
              <a:rPr lang="en-US" sz="1400" u="none" dirty="0" err="1">
                <a:solidFill>
                  <a:srgbClr val="000000"/>
                </a:solidFill>
              </a:rPr>
              <a:t>potencial</a:t>
            </a:r>
            <a:r>
              <a:rPr lang="en-US" sz="1400" u="none" dirty="0">
                <a:solidFill>
                  <a:srgbClr val="000000"/>
                </a:solidFill>
              </a:rPr>
              <a:t> do </a:t>
            </a:r>
            <a:r>
              <a:rPr lang="en-US" sz="1400" u="none" dirty="0" err="1">
                <a:solidFill>
                  <a:srgbClr val="000000"/>
                </a:solidFill>
              </a:rPr>
              <a:t>seu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financiamento</a:t>
            </a:r>
            <a:r>
              <a:rPr lang="en-US" sz="1400" u="none" dirty="0">
                <a:solidFill>
                  <a:srgbClr val="000000"/>
                </a:solidFill>
              </a:rPr>
              <a:t>, mas </a:t>
            </a:r>
            <a:r>
              <a:rPr lang="en-US" sz="1400" u="none" dirty="0" err="1">
                <a:solidFill>
                  <a:srgbClr val="000000"/>
                </a:solidFill>
              </a:rPr>
              <a:t>podemos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personalizar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seu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imóvel</a:t>
            </a:r>
            <a:r>
              <a:rPr lang="en-US" sz="1400" u="none" dirty="0">
                <a:solidFill>
                  <a:srgbClr val="000000"/>
                </a:solidFill>
              </a:rPr>
              <a:t> de </a:t>
            </a:r>
            <a:r>
              <a:rPr lang="en-US" sz="1400" u="none" dirty="0" err="1">
                <a:solidFill>
                  <a:srgbClr val="000000"/>
                </a:solidFill>
              </a:rPr>
              <a:t>acordo</a:t>
            </a:r>
            <a:r>
              <a:rPr lang="en-US" sz="1400" u="none" dirty="0">
                <a:solidFill>
                  <a:srgbClr val="000000"/>
                </a:solidFill>
              </a:rPr>
              <a:t> com a </a:t>
            </a:r>
            <a:r>
              <a:rPr lang="en-US" sz="1400" u="none" dirty="0" err="1">
                <a:solidFill>
                  <a:srgbClr val="000000"/>
                </a:solidFill>
              </a:rPr>
              <a:t>sua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necessidade</a:t>
            </a:r>
            <a:r>
              <a:rPr lang="en-US" sz="1400" u="none" dirty="0">
                <a:solidFill>
                  <a:srgbClr val="000000"/>
                </a:solidFill>
              </a:rPr>
              <a:t> e </a:t>
            </a:r>
            <a:r>
              <a:rPr lang="en-US" sz="1400" u="none" dirty="0" err="1">
                <a:solidFill>
                  <a:srgbClr val="000000"/>
                </a:solidFill>
              </a:rPr>
              <a:t>expectativa</a:t>
            </a:r>
            <a:r>
              <a:rPr lang="en-US" sz="1400" u="none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3140" y="2924964"/>
            <a:ext cx="5184000" cy="21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400" dirty="0">
                <a:solidFill>
                  <a:srgbClr val="000000"/>
                </a:solidFill>
              </a:rPr>
              <a:t>Sr. Carlos,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3140" y="6764330"/>
            <a:ext cx="5273720" cy="85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 sz="1400" b="1" dirty="0" err="1">
                <a:solidFill>
                  <a:srgbClr val="000000"/>
                </a:solidFill>
              </a:rPr>
              <a:t>Atenciosamente</a:t>
            </a:r>
            <a:r>
              <a:rPr lang="en-US" sz="1400" b="1" dirty="0">
                <a:solidFill>
                  <a:srgbClr val="000000"/>
                </a:solidFill>
              </a:rPr>
              <a:t>,</a:t>
            </a:r>
          </a:p>
          <a:p>
            <a:pPr>
              <a:lnSpc>
                <a:spcPts val="1680"/>
              </a:lnSpc>
            </a:pPr>
            <a:endParaRPr lang="en-US" sz="1400" b="1" dirty="0">
              <a:solidFill>
                <a:srgbClr val="000000"/>
              </a:solidFill>
            </a:endParaRP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400" b="1" dirty="0" err="1">
                <a:solidFill>
                  <a:srgbClr val="000000"/>
                </a:solidFill>
              </a:rPr>
              <a:t>Johnis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Pastori</a:t>
            </a:r>
            <a:endParaRPr lang="en-US" sz="1400" b="1" dirty="0">
              <a:solidFill>
                <a:srgbClr val="000000"/>
              </a:solidFill>
            </a:endParaRP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400" b="1" u="none" dirty="0" err="1">
                <a:solidFill>
                  <a:srgbClr val="000000"/>
                </a:solidFill>
              </a:rPr>
              <a:t>Especialista</a:t>
            </a:r>
            <a:r>
              <a:rPr lang="en-US" sz="1400" b="1" u="none" dirty="0">
                <a:solidFill>
                  <a:srgbClr val="000000"/>
                </a:solidFill>
              </a:rPr>
              <a:t> </a:t>
            </a:r>
            <a:r>
              <a:rPr lang="en-US" sz="1400" b="1" u="none" dirty="0" err="1">
                <a:solidFill>
                  <a:srgbClr val="000000"/>
                </a:solidFill>
              </a:rPr>
              <a:t>em</a:t>
            </a:r>
            <a:r>
              <a:rPr lang="en-US" sz="1400" b="1" u="none" dirty="0">
                <a:solidFill>
                  <a:srgbClr val="000000"/>
                </a:solidFill>
              </a:rPr>
              <a:t> </a:t>
            </a:r>
            <a:r>
              <a:rPr lang="en-US" sz="1400" b="1" u="none" dirty="0" err="1">
                <a:solidFill>
                  <a:srgbClr val="000000"/>
                </a:solidFill>
              </a:rPr>
              <a:t>Construções</a:t>
            </a:r>
            <a:r>
              <a:rPr lang="en-US" sz="1400" b="1" u="none" dirty="0">
                <a:solidFill>
                  <a:srgbClr val="000000"/>
                </a:solidFill>
              </a:rPr>
              <a:t> </a:t>
            </a:r>
            <a:r>
              <a:rPr lang="en-US" sz="1400" b="1" u="none" dirty="0" err="1">
                <a:solidFill>
                  <a:srgbClr val="000000"/>
                </a:solidFill>
              </a:rPr>
              <a:t>Financiadas</a:t>
            </a:r>
            <a:endParaRPr lang="en-US" sz="1400" b="1" u="none" dirty="0">
              <a:solidFill>
                <a:srgbClr val="000000"/>
              </a:solidFill>
            </a:endParaRP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CC7CCC9A-0EBA-56DA-A630-430520D6C671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B2826602-99A6-A2B7-38C1-2C99AECF38D4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8" name="Imagem 7">
            <a:extLst>
              <a:ext uri="{FF2B5EF4-FFF2-40B4-BE49-F238E27FC236}">
                <a16:creationId xmlns:a16="http://schemas.microsoft.com/office/drawing/2014/main" id="{8A7A9974-DDBE-B504-8734-541ED2DA55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287696" y="96418"/>
            <a:ext cx="3901607" cy="19841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4973" y="2886939"/>
            <a:ext cx="5330053" cy="308743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4973" y="7107382"/>
            <a:ext cx="5330053" cy="2634217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574973" y="2359362"/>
            <a:ext cx="5330053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Esta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é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a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sua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próxima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casa!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4973" y="6661279"/>
            <a:ext cx="5330053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</a:rPr>
              <a:t>Nossa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sugestão</a:t>
            </a:r>
            <a:r>
              <a:rPr lang="en-US" sz="2000" b="1" dirty="0">
                <a:solidFill>
                  <a:srgbClr val="000000"/>
                </a:solidFill>
              </a:rPr>
              <a:t> de planta para </a:t>
            </a:r>
            <a:r>
              <a:rPr lang="en-US" sz="2000" b="1" dirty="0" err="1">
                <a:solidFill>
                  <a:srgbClr val="000000"/>
                </a:solidFill>
              </a:rPr>
              <a:t>você</a:t>
            </a:r>
            <a:r>
              <a:rPr lang="en-US" sz="2000" b="1" dirty="0">
                <a:solidFill>
                  <a:srgbClr val="000000"/>
                </a:solidFill>
              </a:rPr>
              <a:t>!</a:t>
            </a:r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BDF57E7C-C0ED-6EB5-4E73-0F343E1B0776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9D3AB07D-AB37-ACB2-5835-DC8FCC1CAE2F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7BE59A39-1D03-3C91-BFBA-446A674A9A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287696" y="96418"/>
            <a:ext cx="3901607" cy="198417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2523" y="3353463"/>
            <a:ext cx="5474954" cy="2598918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392192" y="2535352"/>
            <a:ext cx="369261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</a:rPr>
              <a:t>Como </a:t>
            </a:r>
            <a:r>
              <a:rPr lang="en-US" sz="2000" b="1" dirty="0" err="1">
                <a:solidFill>
                  <a:srgbClr val="000000"/>
                </a:solidFill>
              </a:rPr>
              <a:t>funciona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nossa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assessoria</a:t>
            </a:r>
            <a:r>
              <a:rPr lang="en-US" sz="2000" b="1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3140" y="6667479"/>
            <a:ext cx="5273720" cy="1958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20"/>
              </a:lnSpc>
            </a:pPr>
            <a:r>
              <a:rPr lang="en-US" sz="1600" dirty="0">
                <a:solidFill>
                  <a:srgbClr val="000000"/>
                </a:solidFill>
              </a:rPr>
              <a:t>Durante </a:t>
            </a:r>
            <a:r>
              <a:rPr lang="en-US" sz="1600" dirty="0" err="1">
                <a:solidFill>
                  <a:srgbClr val="000000"/>
                </a:solidFill>
              </a:rPr>
              <a:t>todas</a:t>
            </a:r>
            <a:r>
              <a:rPr lang="en-US" sz="1600" dirty="0">
                <a:solidFill>
                  <a:srgbClr val="000000"/>
                </a:solidFill>
              </a:rPr>
              <a:t> as </a:t>
            </a:r>
            <a:r>
              <a:rPr lang="en-US" sz="1600" dirty="0" err="1">
                <a:solidFill>
                  <a:srgbClr val="000000"/>
                </a:solidFill>
              </a:rPr>
              <a:t>etapas</a:t>
            </a:r>
            <a:r>
              <a:rPr lang="en-US" sz="1600" dirty="0">
                <a:solidFill>
                  <a:srgbClr val="000000"/>
                </a:solidFill>
              </a:rPr>
              <a:t> do </a:t>
            </a:r>
            <a:r>
              <a:rPr lang="en-US" sz="1600" dirty="0" err="1">
                <a:solidFill>
                  <a:srgbClr val="000000"/>
                </a:solidFill>
              </a:rPr>
              <a:t>processo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auxiliamos</a:t>
            </a:r>
            <a:r>
              <a:rPr lang="en-US" sz="1600" dirty="0">
                <a:solidFill>
                  <a:srgbClr val="000000"/>
                </a:solidFill>
              </a:rPr>
              <a:t> e </a:t>
            </a:r>
            <a:r>
              <a:rPr lang="en-US" sz="1600" dirty="0" err="1">
                <a:solidFill>
                  <a:srgbClr val="000000"/>
                </a:solidFill>
              </a:rPr>
              <a:t>acompanhamos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você</a:t>
            </a:r>
            <a:r>
              <a:rPr lang="en-US" sz="1600" dirty="0">
                <a:solidFill>
                  <a:srgbClr val="000000"/>
                </a:solidFill>
              </a:rPr>
              <a:t> para </a:t>
            </a:r>
            <a:r>
              <a:rPr lang="en-US" sz="1600" dirty="0" err="1">
                <a:solidFill>
                  <a:srgbClr val="000000"/>
                </a:solidFill>
              </a:rPr>
              <a:t>realizar</a:t>
            </a:r>
            <a:r>
              <a:rPr lang="en-US" sz="1600" dirty="0">
                <a:solidFill>
                  <a:srgbClr val="000000"/>
                </a:solidFill>
              </a:rPr>
              <a:t> as </a:t>
            </a:r>
            <a:r>
              <a:rPr lang="en-US" sz="1600" dirty="0" err="1">
                <a:solidFill>
                  <a:srgbClr val="000000"/>
                </a:solidFill>
              </a:rPr>
              <a:t>melhores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escolhas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seja</a:t>
            </a:r>
            <a:r>
              <a:rPr lang="en-US" sz="1600" dirty="0">
                <a:solidFill>
                  <a:srgbClr val="000000"/>
                </a:solidFill>
              </a:rPr>
              <a:t> do </a:t>
            </a:r>
            <a:r>
              <a:rPr lang="en-US" sz="1600" dirty="0" err="1">
                <a:solidFill>
                  <a:srgbClr val="000000"/>
                </a:solidFill>
              </a:rPr>
              <a:t>terreno</a:t>
            </a:r>
            <a:r>
              <a:rPr lang="en-US" sz="1600" dirty="0">
                <a:solidFill>
                  <a:srgbClr val="000000"/>
                </a:solidFill>
              </a:rPr>
              <a:t>, do </a:t>
            </a:r>
            <a:r>
              <a:rPr lang="en-US" sz="1600" dirty="0" err="1">
                <a:solidFill>
                  <a:srgbClr val="000000"/>
                </a:solidFill>
              </a:rPr>
              <a:t>melhor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projeto</a:t>
            </a:r>
            <a:r>
              <a:rPr lang="en-US" sz="1600" dirty="0">
                <a:solidFill>
                  <a:srgbClr val="000000"/>
                </a:solidFill>
              </a:rPr>
              <a:t> para </a:t>
            </a:r>
            <a:r>
              <a:rPr lang="en-US" sz="1600" dirty="0" err="1">
                <a:solidFill>
                  <a:srgbClr val="000000"/>
                </a:solidFill>
              </a:rPr>
              <a:t>atender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suas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expectativas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até</a:t>
            </a:r>
            <a:r>
              <a:rPr lang="en-US" sz="1600" dirty="0">
                <a:solidFill>
                  <a:srgbClr val="000000"/>
                </a:solidFill>
              </a:rPr>
              <a:t> a </a:t>
            </a:r>
            <a:r>
              <a:rPr lang="en-US" sz="1600" dirty="0" err="1">
                <a:solidFill>
                  <a:srgbClr val="000000"/>
                </a:solidFill>
              </a:rPr>
              <a:t>averbação</a:t>
            </a:r>
            <a:r>
              <a:rPr lang="en-US" sz="1600" dirty="0">
                <a:solidFill>
                  <a:srgbClr val="000000"/>
                </a:solidFill>
              </a:rPr>
              <a:t> da </a:t>
            </a:r>
            <a:r>
              <a:rPr lang="en-US" sz="1600" dirty="0" err="1">
                <a:solidFill>
                  <a:srgbClr val="000000"/>
                </a:solidFill>
              </a:rPr>
              <a:t>construção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na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matrícula</a:t>
            </a:r>
            <a:r>
              <a:rPr lang="en-US" sz="1600" dirty="0">
                <a:solidFill>
                  <a:srgbClr val="000000"/>
                </a:solidFill>
              </a:rPr>
              <a:t> do </a:t>
            </a:r>
            <a:r>
              <a:rPr lang="en-US" sz="1600" dirty="0" err="1">
                <a:solidFill>
                  <a:srgbClr val="000000"/>
                </a:solidFill>
              </a:rPr>
              <a:t>imóvel</a:t>
            </a:r>
            <a:r>
              <a:rPr lang="en-US" sz="1600" dirty="0">
                <a:solidFill>
                  <a:srgbClr val="000000"/>
                </a:solidFill>
              </a:rPr>
              <a:t>. </a:t>
            </a:r>
            <a:r>
              <a:rPr lang="en-US" sz="1600" dirty="0" err="1">
                <a:solidFill>
                  <a:srgbClr val="000000"/>
                </a:solidFill>
              </a:rPr>
              <a:t>Tudo</a:t>
            </a:r>
            <a:r>
              <a:rPr lang="en-US" sz="1600" dirty="0">
                <a:solidFill>
                  <a:srgbClr val="000000"/>
                </a:solidFill>
              </a:rPr>
              <a:t> para </a:t>
            </a:r>
            <a:r>
              <a:rPr lang="en-US" sz="1600" dirty="0" err="1">
                <a:solidFill>
                  <a:srgbClr val="000000"/>
                </a:solidFill>
              </a:rPr>
              <a:t>minimizar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suas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preocupações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acelerar</a:t>
            </a:r>
            <a:r>
              <a:rPr lang="en-US" sz="1600" dirty="0">
                <a:solidFill>
                  <a:srgbClr val="000000"/>
                </a:solidFill>
              </a:rPr>
              <a:t> as </a:t>
            </a:r>
            <a:r>
              <a:rPr lang="en-US" sz="1600" dirty="0" err="1">
                <a:solidFill>
                  <a:srgbClr val="000000"/>
                </a:solidFill>
              </a:rPr>
              <a:t>etapas</a:t>
            </a:r>
            <a:r>
              <a:rPr lang="en-US" sz="1600" dirty="0">
                <a:solidFill>
                  <a:srgbClr val="000000"/>
                </a:solidFill>
              </a:rPr>
              <a:t> do </a:t>
            </a:r>
            <a:r>
              <a:rPr lang="en-US" sz="1600" dirty="0" err="1">
                <a:solidFill>
                  <a:srgbClr val="000000"/>
                </a:solidFill>
              </a:rPr>
              <a:t>processo</a:t>
            </a:r>
            <a:r>
              <a:rPr lang="en-US" sz="1600" dirty="0">
                <a:solidFill>
                  <a:srgbClr val="000000"/>
                </a:solidFill>
              </a:rPr>
              <a:t> para que </a:t>
            </a:r>
            <a:r>
              <a:rPr lang="en-US" sz="1600" dirty="0" err="1">
                <a:solidFill>
                  <a:srgbClr val="000000"/>
                </a:solidFill>
              </a:rPr>
              <a:t>todas</a:t>
            </a:r>
            <a:r>
              <a:rPr lang="en-US" sz="1600" dirty="0">
                <a:solidFill>
                  <a:srgbClr val="000000"/>
                </a:solidFill>
              </a:rPr>
              <a:t> as </a:t>
            </a:r>
            <a:r>
              <a:rPr lang="en-US" sz="1600" dirty="0" err="1">
                <a:solidFill>
                  <a:srgbClr val="000000"/>
                </a:solidFill>
              </a:rPr>
              <a:t>etapas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ocorram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conforme</a:t>
            </a:r>
            <a:r>
              <a:rPr lang="en-US" sz="1600" dirty="0">
                <a:solidFill>
                  <a:srgbClr val="000000"/>
                </a:solidFill>
              </a:rPr>
              <a:t> o </a:t>
            </a:r>
            <a:r>
              <a:rPr lang="en-US" sz="1600" dirty="0" err="1">
                <a:solidFill>
                  <a:srgbClr val="000000"/>
                </a:solidFill>
              </a:rPr>
              <a:t>combinado</a:t>
            </a:r>
            <a:r>
              <a:rPr lang="en-US" sz="1600" dirty="0">
                <a:solidFill>
                  <a:srgbClr val="000000"/>
                </a:solidFill>
              </a:rPr>
              <a:t>.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8616B55B-2D15-F795-A1F9-A6AEAF38B8D4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948D96E8-EE1F-4502-8B21-817289CE13A0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270E3A62-3606-86DD-B7B2-8BAD015587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287696" y="96418"/>
            <a:ext cx="3901607" cy="198417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48000" y="2283473"/>
            <a:ext cx="3581100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Detalhes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da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simulação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da Caixa: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72988" y="3629678"/>
            <a:ext cx="4299112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Terreno</a:t>
            </a:r>
            <a:r>
              <a:rPr lang="en-US" sz="2000" dirty="0">
                <a:solidFill>
                  <a:srgbClr val="000000"/>
                </a:solidFill>
              </a:rPr>
              <a:t> - R$ 110.000,00</a:t>
            </a:r>
          </a:p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Construção</a:t>
            </a:r>
            <a:r>
              <a:rPr lang="en-US" sz="2000" dirty="0">
                <a:solidFill>
                  <a:srgbClr val="000000"/>
                </a:solidFill>
              </a:rPr>
              <a:t> - R$ 440.000,00</a:t>
            </a:r>
          </a:p>
          <a:p>
            <a:pPr marL="353324" lvl="1" indent="-176662">
              <a:lnSpc>
                <a:spcPts val="2291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sng" dirty="0">
                <a:solidFill>
                  <a:srgbClr val="000000"/>
                </a:solidFill>
              </a:rPr>
              <a:t>Valor Total - R$ 550.000,00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81100" y="3069341"/>
            <a:ext cx="4017850" cy="360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58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VALOR DO IMÓVEL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2988" y="5460325"/>
            <a:ext cx="4908712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Prazo</a:t>
            </a:r>
            <a:r>
              <a:rPr lang="en-US" sz="2000" dirty="0">
                <a:solidFill>
                  <a:srgbClr val="000000"/>
                </a:solidFill>
              </a:rPr>
              <a:t> do </a:t>
            </a:r>
            <a:r>
              <a:rPr lang="en-US" sz="2000" dirty="0" err="1">
                <a:solidFill>
                  <a:srgbClr val="000000"/>
                </a:solidFill>
              </a:rPr>
              <a:t>Financiamento</a:t>
            </a:r>
            <a:r>
              <a:rPr lang="en-US" sz="2000" dirty="0">
                <a:solidFill>
                  <a:srgbClr val="000000"/>
                </a:solidFill>
              </a:rPr>
              <a:t> - 360 meses</a:t>
            </a:r>
          </a:p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1a. </a:t>
            </a:r>
            <a:r>
              <a:rPr lang="en-US" sz="2000" dirty="0" err="1">
                <a:solidFill>
                  <a:srgbClr val="000000"/>
                </a:solidFill>
              </a:rPr>
              <a:t>Parcela</a:t>
            </a:r>
            <a:r>
              <a:rPr lang="en-US" sz="2000" dirty="0">
                <a:solidFill>
                  <a:srgbClr val="000000"/>
                </a:solidFill>
              </a:rPr>
              <a:t> - R$ 3.500,00</a:t>
            </a:r>
          </a:p>
          <a:p>
            <a:pPr marL="353324" lvl="1" indent="-176662">
              <a:lnSpc>
                <a:spcPts val="2291"/>
              </a:lnSpc>
              <a:spcBef>
                <a:spcPct val="0"/>
              </a:spcBef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Renda </a:t>
            </a:r>
            <a:r>
              <a:rPr lang="en-US" sz="2000" dirty="0" err="1">
                <a:solidFill>
                  <a:srgbClr val="000000"/>
                </a:solidFill>
              </a:rPr>
              <a:t>Desejável</a:t>
            </a:r>
            <a:r>
              <a:rPr lang="en-US" sz="2000" dirty="0">
                <a:solidFill>
                  <a:srgbClr val="000000"/>
                </a:solidFill>
              </a:rPr>
              <a:t> - R$ 12.000,00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1100" y="5012784"/>
            <a:ext cx="4334024" cy="360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58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CONDIÇÕES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72988" y="7414290"/>
            <a:ext cx="4908712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Direto</a:t>
            </a:r>
            <a:r>
              <a:rPr lang="en-US" sz="2000" dirty="0">
                <a:solidFill>
                  <a:srgbClr val="000000"/>
                </a:solidFill>
              </a:rPr>
              <a:t> com a </a:t>
            </a:r>
            <a:r>
              <a:rPr lang="en-US" sz="2000" dirty="0" err="1">
                <a:solidFill>
                  <a:srgbClr val="000000"/>
                </a:solidFill>
              </a:rPr>
              <a:t>Construtora</a:t>
            </a:r>
            <a:endParaRPr lang="en-US" sz="2000" dirty="0">
              <a:solidFill>
                <a:srgbClr val="000000"/>
              </a:solidFill>
            </a:endParaRPr>
          </a:p>
          <a:p>
            <a:pPr marL="353324" lvl="1" indent="-176662">
              <a:lnSpc>
                <a:spcPts val="2291"/>
              </a:lnSpc>
              <a:spcBef>
                <a:spcPct val="0"/>
              </a:spcBef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Consulte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nossas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condições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exclusivas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81100" y="6949820"/>
            <a:ext cx="1244920" cy="360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8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ENTRADA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352BCF12-D73E-BF12-6D1E-33D225C66841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D013F004-2D2E-8E54-D701-E431FF03C992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0D2911B9-7C60-2448-D743-1DD564088E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287696" y="96418"/>
            <a:ext cx="3901607" cy="198417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707199" y="4152070"/>
            <a:ext cx="3065601" cy="483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2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+mj-lt"/>
              </a:rPr>
              <a:t>Vamos</a:t>
            </a:r>
            <a:r>
              <a:rPr lang="en-US" sz="32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+mj-lt"/>
              </a:rPr>
              <a:t>Começar</a:t>
            </a:r>
            <a:r>
              <a:rPr lang="en-US" sz="3200" b="1" dirty="0">
                <a:solidFill>
                  <a:srgbClr val="000000"/>
                </a:solidFill>
                <a:latin typeface="+mj-lt"/>
              </a:rPr>
              <a:t>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91008" y="5139955"/>
            <a:ext cx="3694984" cy="2039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</a:rPr>
              <a:t>Qualquer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dúvida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ou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sugestão</a:t>
            </a:r>
            <a:r>
              <a:rPr lang="en-US" sz="2000" dirty="0">
                <a:solidFill>
                  <a:srgbClr val="000000"/>
                </a:solidFill>
              </a:rPr>
              <a:t> para </a:t>
            </a:r>
            <a:r>
              <a:rPr lang="en-US" sz="2000" dirty="0" err="1">
                <a:solidFill>
                  <a:srgbClr val="000000"/>
                </a:solidFill>
              </a:rPr>
              <a:t>alterar</a:t>
            </a:r>
            <a:r>
              <a:rPr lang="en-US" sz="2000" dirty="0">
                <a:solidFill>
                  <a:srgbClr val="000000"/>
                </a:solidFill>
              </a:rPr>
              <a:t> o </a:t>
            </a:r>
            <a:r>
              <a:rPr lang="en-US" sz="2000" dirty="0" err="1">
                <a:solidFill>
                  <a:srgbClr val="000000"/>
                </a:solidFill>
              </a:rPr>
              <a:t>projeto</a:t>
            </a:r>
            <a:endParaRPr lang="en-US" sz="2000" dirty="0">
              <a:solidFill>
                <a:srgbClr val="000000"/>
              </a:solidFill>
            </a:endParaRPr>
          </a:p>
          <a:p>
            <a:pPr algn="ctr">
              <a:lnSpc>
                <a:spcPts val="2291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</a:endParaRPr>
          </a:p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</a:rPr>
              <a:t>nome@email.com.br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</a:p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</a:rPr>
              <a:t>44 99121 6707</a:t>
            </a:r>
          </a:p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</a:rPr>
              <a:t>@</a:t>
            </a:r>
            <a:r>
              <a:rPr lang="en-US" sz="2000" dirty="0" err="1">
                <a:solidFill>
                  <a:srgbClr val="000000"/>
                </a:solidFill>
              </a:rPr>
              <a:t>pastori_eng</a:t>
            </a:r>
            <a:endParaRPr lang="en-US" sz="2000" dirty="0">
              <a:solidFill>
                <a:srgbClr val="000000"/>
              </a:solidFill>
            </a:endParaRPr>
          </a:p>
          <a:p>
            <a:pPr algn="ctr">
              <a:lnSpc>
                <a:spcPts val="2291"/>
              </a:lnSpc>
              <a:spcBef>
                <a:spcPct val="0"/>
              </a:spcBef>
            </a:pPr>
            <a:endParaRPr lang="en-US" sz="1636" dirty="0">
              <a:solidFill>
                <a:srgbClr val="000000"/>
              </a:solidFill>
              <a:latin typeface="Open Sauce Light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1C455EDF-B1FC-0514-698B-1D7EDCFC725E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6BA3AE1-09CA-FB83-39E2-98416D1538EE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D45B9E45-4548-F951-CE9E-CD58FDE2D6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287696" y="96418"/>
            <a:ext cx="3901607" cy="19841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288</Words>
  <Application>Microsoft Office PowerPoint</Application>
  <PresentationFormat>Personalizar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Open Sauce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Casual Corporate Digital Pharmacy Business Proposal</dc:title>
  <dc:creator>IMPULSE-BUSINESS</dc:creator>
  <cp:lastModifiedBy>Impulse Marketing</cp:lastModifiedBy>
  <cp:revision>20</cp:revision>
  <cp:lastPrinted>2021-08-11T20:13:46Z</cp:lastPrinted>
  <dcterms:created xsi:type="dcterms:W3CDTF">2006-08-16T00:00:00Z</dcterms:created>
  <dcterms:modified xsi:type="dcterms:W3CDTF">2026-01-27T20:00:41Z</dcterms:modified>
  <dc:identifier>DAEm0grZVg0</dc:identifier>
</cp:coreProperties>
</file>